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25"/>
  </p:notesMasterIdLst>
  <p:handoutMasterIdLst>
    <p:handoutMasterId r:id="rId26"/>
  </p:handoutMasterIdLst>
  <p:sldIdLst>
    <p:sldId id="1520" r:id="rId5"/>
    <p:sldId id="1535" r:id="rId6"/>
    <p:sldId id="1517" r:id="rId7"/>
    <p:sldId id="1540" r:id="rId8"/>
    <p:sldId id="1539" r:id="rId9"/>
    <p:sldId id="1542" r:id="rId10"/>
    <p:sldId id="1543" r:id="rId11"/>
    <p:sldId id="1544" r:id="rId12"/>
    <p:sldId id="1545" r:id="rId13"/>
    <p:sldId id="1536" r:id="rId14"/>
    <p:sldId id="1518" r:id="rId15"/>
    <p:sldId id="1546" r:id="rId16"/>
    <p:sldId id="1547" r:id="rId17"/>
    <p:sldId id="1548" r:id="rId18"/>
    <p:sldId id="1549" r:id="rId19"/>
    <p:sldId id="1550" r:id="rId20"/>
    <p:sldId id="1551" r:id="rId21"/>
    <p:sldId id="1552" r:id="rId22"/>
    <p:sldId id="1506" r:id="rId23"/>
    <p:sldId id="151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0"/>
    <p:restoredTop sz="94616"/>
  </p:normalViewPr>
  <p:slideViewPr>
    <p:cSldViewPr snapToGrid="0">
      <p:cViewPr varScale="1">
        <p:scale>
          <a:sx n="70" d="100"/>
          <a:sy n="70" d="100"/>
        </p:scale>
        <p:origin x="87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85F708B-992C-821E-50D2-07A27EDF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10107029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828" r:id="rId10"/>
    <p:sldLayoutId id="2147483780" r:id="rId11"/>
    <p:sldLayoutId id="2147483781" r:id="rId12"/>
    <p:sldLayoutId id="2147483826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827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  <p:sldLayoutId id="2147483820" r:id="rId51"/>
    <p:sldLayoutId id="2147483821" r:id="rId52"/>
    <p:sldLayoutId id="2147483822" r:id="rId53"/>
    <p:sldLayoutId id="2147483823" r:id="rId54"/>
    <p:sldLayoutId id="2147483825" r:id="rId55"/>
    <p:sldLayoutId id="2147483824" r:id="rId5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/>
          <a:lstStyle/>
          <a:p>
            <a:r>
              <a:rPr lang="it-IT" dirty="0"/>
              <a:t>AI &amp; Discipline: Scaling Vibe Coding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A8D9FA2-302E-0315-171F-48BC54215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/>
          <a:lstStyle/>
          <a:p>
            <a:r>
              <a:rPr lang="en-US" dirty="0"/>
              <a:t>Presented by Eric Zimmerman</a:t>
            </a:r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5125" y="0"/>
            <a:ext cx="4206875" cy="6858000"/>
          </a:xfrm>
        </p:spPr>
      </p:pic>
      <p:pic>
        <p:nvPicPr>
          <p:cNvPr id="5" name="Picture 4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5F192613-5C43-E39C-C4B5-49A3E3EA3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8989A-9C2B-EE90-C55D-A89B8AAD360B}"/>
              </a:ext>
            </a:extLst>
          </p:cNvPr>
          <p:cNvSpPr txBox="1"/>
          <p:nvPr/>
        </p:nvSpPr>
        <p:spPr>
          <a:xfrm>
            <a:off x="817073" y="4155030"/>
            <a:ext cx="6097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How Structured Processes Amplify AI Productivity</a:t>
            </a:r>
          </a:p>
        </p:txBody>
      </p:sp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/>
          <a:lstStyle/>
          <a:p>
            <a:r>
              <a:rPr lang="en-US" dirty="0"/>
              <a:t>8 Principles for AI-Assisted Discipline</a:t>
            </a:r>
          </a:p>
        </p:txBody>
      </p:sp>
      <p:pic>
        <p:nvPicPr>
          <p:cNvPr id="7" name="Picture Placeholder 6" descr="A person using a hammer to chisel a rock&#10;&#10;AI-generated content may be incorrect.">
            <a:extLst>
              <a:ext uri="{FF2B5EF4-FFF2-40B4-BE49-F238E27FC236}">
                <a16:creationId xmlns:a16="http://schemas.microsoft.com/office/drawing/2014/main" id="{1D7700EA-D8C2-B763-95F7-4E2BB83A06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C1E9-DA00-BD07-9D90-D6548526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8229600" cy="466344"/>
          </a:xfrm>
        </p:spPr>
        <p:txBody>
          <a:bodyPr>
            <a:normAutofit/>
          </a:bodyPr>
          <a:lstStyle/>
          <a:p>
            <a:r>
              <a:rPr lang="en-US" dirty="0"/>
              <a:t>Human sets strategy → AI executes → Human verifies.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C6A3-EEB1-8526-580F-D4CCB4EAA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79" y="776028"/>
            <a:ext cx="9966032" cy="4572000"/>
          </a:xfrm>
        </p:spPr>
        <p:txBody>
          <a:bodyPr/>
          <a:lstStyle/>
          <a:p>
            <a:r>
              <a:rPr lang="en-US" dirty="0"/>
              <a:t>1. Treat AI as a Skilled Assistant, Not a Replacement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E7DFD-71ED-A921-00FB-16EB3B576E16}"/>
              </a:ext>
            </a:extLst>
          </p:cNvPr>
          <p:cNvSpPr txBox="1"/>
          <p:nvPr/>
        </p:nvSpPr>
        <p:spPr>
          <a:xfrm>
            <a:off x="914399" y="2317592"/>
            <a:ext cx="104853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AI is not magic; it is a capable junior contributor. It works best when given direction, constraints, patterns, and review.</a:t>
            </a:r>
          </a:p>
        </p:txBody>
      </p:sp>
    </p:spTree>
    <p:extLst>
      <p:ext uri="{BB962C8B-B14F-4D97-AF65-F5344CB8AC3E}">
        <p14:creationId xmlns:p14="http://schemas.microsoft.com/office/powerpoint/2010/main" val="275999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E0BA2-4F86-4431-21EF-737B61B5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F4B0-7128-1AE2-7298-E9A0508A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8229600" cy="466344"/>
          </a:xfrm>
        </p:spPr>
        <p:txBody>
          <a:bodyPr>
            <a:normAutofit fontScale="90000"/>
          </a:bodyPr>
          <a:lstStyle/>
          <a:p>
            <a:r>
              <a:rPr lang="en-US" dirty="0"/>
              <a:t>This converts AI from being a reactive tool into a process amplifier.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37F2-D066-852A-9556-913BFF9EE8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79" y="776028"/>
            <a:ext cx="8837143" cy="4572000"/>
          </a:xfrm>
        </p:spPr>
        <p:txBody>
          <a:bodyPr/>
          <a:lstStyle/>
          <a:p>
            <a:r>
              <a:rPr lang="en-US" dirty="0"/>
              <a:t>2. Start With a Clear Plan Before Using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1188E-1FA5-3FB5-B0D1-A22BBF4662FE}"/>
              </a:ext>
            </a:extLst>
          </p:cNvPr>
          <p:cNvSpPr txBox="1"/>
          <p:nvPr/>
        </p:nvSpPr>
        <p:spPr>
          <a:xfrm>
            <a:off x="914399" y="2317592"/>
            <a:ext cx="104853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Do </a:t>
            </a:r>
            <a:r>
              <a:rPr lang="en-US" sz="2800" b="1" u="sng" dirty="0"/>
              <a:t>not</a:t>
            </a:r>
            <a:r>
              <a:rPr lang="en-US" sz="2800" dirty="0"/>
              <a:t> begin by asking AI to “do the task.” </a:t>
            </a:r>
          </a:p>
          <a:p>
            <a:r>
              <a:rPr lang="en-US" sz="2800" dirty="0"/>
              <a:t>First, ask it to help create: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structured plan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Deliverables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Success criteria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Dependencies and phase breakdowns</a:t>
            </a:r>
          </a:p>
        </p:txBody>
      </p:sp>
    </p:spTree>
    <p:extLst>
      <p:ext uri="{BB962C8B-B14F-4D97-AF65-F5344CB8AC3E}">
        <p14:creationId xmlns:p14="http://schemas.microsoft.com/office/powerpoint/2010/main" val="111996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E4E2-F9F5-EDB2-8C6B-785AE0247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B05D-F9A1-CDDB-68BA-CD842040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9708644" cy="466344"/>
          </a:xfrm>
        </p:spPr>
        <p:txBody>
          <a:bodyPr>
            <a:normAutofit/>
          </a:bodyPr>
          <a:lstStyle/>
          <a:p>
            <a:r>
              <a:rPr lang="en-US" dirty="0"/>
              <a:t>Verification is the control system that prevents compounding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E3223-5438-B157-FBDC-A7CA2D1B4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79" y="776028"/>
            <a:ext cx="8837143" cy="4572000"/>
          </a:xfrm>
        </p:spPr>
        <p:txBody>
          <a:bodyPr/>
          <a:lstStyle/>
          <a:p>
            <a:r>
              <a:rPr lang="en-US" dirty="0"/>
              <a:t>3. Work Iteratively With Continuous Verification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06FB0-9E25-D6FE-8812-591C900E6A00}"/>
              </a:ext>
            </a:extLst>
          </p:cNvPr>
          <p:cNvSpPr txBox="1"/>
          <p:nvPr/>
        </p:nvSpPr>
        <p:spPr>
          <a:xfrm>
            <a:off x="914399" y="2317592"/>
            <a:ext cx="1048532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Never assume AI output is correct.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Produce small increments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Test or verify each increment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Revise before proceeding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99026-53C4-F3E7-A859-767234AA7C18}"/>
              </a:ext>
            </a:extLst>
          </p:cNvPr>
          <p:cNvSpPr txBox="1"/>
          <p:nvPr/>
        </p:nvSpPr>
        <p:spPr>
          <a:xfrm>
            <a:off x="7454253" y="3281095"/>
            <a:ext cx="4594578" cy="209288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In any discipline, this can mean: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citations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Cross-reference against known constraints</a:t>
            </a:r>
          </a:p>
        </p:txBody>
      </p:sp>
    </p:spTree>
    <p:extLst>
      <p:ext uri="{BB962C8B-B14F-4D97-AF65-F5344CB8AC3E}">
        <p14:creationId xmlns:p14="http://schemas.microsoft.com/office/powerpoint/2010/main" val="288294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23ABA-7B56-70BF-99B8-F5A64132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9CFE-2810-283C-90DD-EDBEDE13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8229600" cy="466344"/>
          </a:xfrm>
        </p:spPr>
        <p:txBody>
          <a:bodyPr>
            <a:normAutofit fontScale="90000"/>
          </a:bodyPr>
          <a:lstStyle/>
          <a:p>
            <a:r>
              <a:rPr lang="en-US" dirty="0"/>
              <a:t>Then ask AI to extend the pattern. (Pattern first → Consistency later)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9E53A-B49D-FB3C-F04D-6B9974B4DD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79" y="776028"/>
            <a:ext cx="8837143" cy="4572000"/>
          </a:xfrm>
        </p:spPr>
        <p:txBody>
          <a:bodyPr/>
          <a:lstStyle/>
          <a:p>
            <a:r>
              <a:rPr lang="en-US" dirty="0"/>
              <a:t>4. Establish Patterns Early and Reuse Them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8D275-AEFE-B7E3-8C18-51E36F8F5617}"/>
              </a:ext>
            </a:extLst>
          </p:cNvPr>
          <p:cNvSpPr txBox="1"/>
          <p:nvPr/>
        </p:nvSpPr>
        <p:spPr>
          <a:xfrm>
            <a:off x="914399" y="2317592"/>
            <a:ext cx="10485321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AI is strongest when following a consistent structure.</a:t>
            </a:r>
          </a:p>
          <a:p>
            <a:endParaRPr lang="en-US" sz="2400" dirty="0"/>
          </a:p>
          <a:p>
            <a:r>
              <a:rPr lang="en-US" sz="2400" dirty="0"/>
              <a:t>Define reusable patterns first:</a:t>
            </a:r>
            <a:br>
              <a:rPr lang="en-US" sz="2400" dirty="0"/>
            </a:br>
            <a:r>
              <a:rPr lang="en-US" sz="1400" dirty="0"/>
              <a:t>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Writing styles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Data report formats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Design templates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Analysis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Presentation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85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D489F-A4D4-5157-865A-D1FEED9A5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CC40-7CF6-817E-D1A5-EDF10196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9731222" cy="466344"/>
          </a:xfrm>
        </p:spPr>
        <p:txBody>
          <a:bodyPr>
            <a:normAutofit fontScale="90000"/>
          </a:bodyPr>
          <a:lstStyle/>
          <a:p>
            <a:r>
              <a:rPr lang="en-US" dirty="0"/>
              <a:t>This builds living documentation that evolves with work rather than trailing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4CFD0-796F-E2A2-88BD-2FD6B0BF7D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79" y="776028"/>
            <a:ext cx="10970743" cy="4572000"/>
          </a:xfrm>
        </p:spPr>
        <p:txBody>
          <a:bodyPr/>
          <a:lstStyle/>
          <a:p>
            <a:r>
              <a:rPr lang="en-US" dirty="0"/>
              <a:t>5. Generate Documentation and Explanation Continuously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60D47-4923-0442-9F0A-610F0F44F48A}"/>
              </a:ext>
            </a:extLst>
          </p:cNvPr>
          <p:cNvSpPr txBox="1"/>
          <p:nvPr/>
        </p:nvSpPr>
        <p:spPr>
          <a:xfrm>
            <a:off x="914399" y="2317592"/>
            <a:ext cx="1048532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Don’t “document later.” </a:t>
            </a:r>
          </a:p>
          <a:p>
            <a:endParaRPr lang="en-US" sz="2800" dirty="0"/>
          </a:p>
          <a:p>
            <a:r>
              <a:rPr lang="en-US" sz="2800" dirty="0"/>
              <a:t>Have AI:</a:t>
            </a:r>
            <a:br>
              <a:rPr lang="en-US" sz="2800" dirty="0"/>
            </a:br>
            <a:r>
              <a:rPr lang="en-US" sz="1200" dirty="0"/>
              <a:t>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Summarize reasoning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Produce guides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Capture decisions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Explain workflows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1195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0A0A1-168E-E85C-0702-08AAECE9D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8A25F-C299-AF0F-C8EE-33C8529E1C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79" y="776028"/>
            <a:ext cx="10970743" cy="4572000"/>
          </a:xfrm>
        </p:spPr>
        <p:txBody>
          <a:bodyPr/>
          <a:lstStyle/>
          <a:p>
            <a:r>
              <a:rPr lang="en-US" dirty="0"/>
              <a:t>6. Use AI to Create Verification and Traceability Artifacts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AE733-1C19-07C1-4EF1-581345730F06}"/>
              </a:ext>
            </a:extLst>
          </p:cNvPr>
          <p:cNvSpPr txBox="1"/>
          <p:nvPr/>
        </p:nvSpPr>
        <p:spPr>
          <a:xfrm>
            <a:off x="914400" y="2317592"/>
            <a:ext cx="562186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AI can help generate: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Test checklists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Evaluation criteria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Audit trails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Rationale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Traceability between goals, decisions, and results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B412-27D5-66A7-71AC-06FE4002C059}"/>
              </a:ext>
            </a:extLst>
          </p:cNvPr>
          <p:cNvSpPr txBox="1"/>
          <p:nvPr/>
        </p:nvSpPr>
        <p:spPr>
          <a:xfrm>
            <a:off x="7168444" y="3164526"/>
            <a:ext cx="4594578" cy="181588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This supports: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Long-term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Onboarding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Institutional knowledge retention</a:t>
            </a:r>
          </a:p>
        </p:txBody>
      </p:sp>
    </p:spTree>
    <p:extLst>
      <p:ext uri="{BB962C8B-B14F-4D97-AF65-F5344CB8AC3E}">
        <p14:creationId xmlns:p14="http://schemas.microsoft.com/office/powerpoint/2010/main" val="951079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265C5-FC7E-B47A-BED1-849F82B23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F58F2-1807-7A0F-8A04-B441F04BB9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79" y="776028"/>
            <a:ext cx="10970743" cy="4572000"/>
          </a:xfrm>
        </p:spPr>
        <p:txBody>
          <a:bodyPr/>
          <a:lstStyle/>
          <a:p>
            <a:r>
              <a:rPr lang="en-US" dirty="0"/>
              <a:t>7. Reverse-Engineer Work Into Formal Descriptions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1DD64-AE40-18BB-7685-7D2436224F26}"/>
              </a:ext>
            </a:extLst>
          </p:cNvPr>
          <p:cNvSpPr txBox="1"/>
          <p:nvPr/>
        </p:nvSpPr>
        <p:spPr>
          <a:xfrm>
            <a:off x="914399" y="2317592"/>
            <a:ext cx="106341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When a working system (or idea) exists, ask AI to extract: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Behavior descriptions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Rationale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Best practices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Training material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D87E8-2F42-ACD5-0C6C-5A1F96C1B05A}"/>
              </a:ext>
            </a:extLst>
          </p:cNvPr>
          <p:cNvSpPr txBox="1"/>
          <p:nvPr/>
        </p:nvSpPr>
        <p:spPr>
          <a:xfrm>
            <a:off x="6953954" y="3579476"/>
            <a:ext cx="4594578" cy="153888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This enables: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Retrospective clarity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Transfer of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Reuse in future projects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184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0A74-2FA3-58A1-C113-347ABA236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5E24-841B-95A0-3D5A-BA7820B8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9731222" cy="466344"/>
          </a:xfrm>
        </p:spPr>
        <p:txBody>
          <a:bodyPr>
            <a:normAutofit/>
          </a:bodyPr>
          <a:lstStyle/>
          <a:p>
            <a:r>
              <a:rPr lang="en-US" dirty="0"/>
              <a:t>The difference is not the AI model — it’s the method you apply to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F0840-09AA-FCBB-1F13-B6AA4D7FDC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79" y="776028"/>
            <a:ext cx="10970743" cy="4572000"/>
          </a:xfrm>
        </p:spPr>
        <p:txBody>
          <a:bodyPr/>
          <a:lstStyle/>
          <a:p>
            <a:r>
              <a:rPr lang="en-US" dirty="0"/>
              <a:t>8. Discipline Determines Output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C0D29-DB94-E377-0DFC-E1583D5D74D9}"/>
              </a:ext>
            </a:extLst>
          </p:cNvPr>
          <p:cNvSpPr txBox="1"/>
          <p:nvPr/>
        </p:nvSpPr>
        <p:spPr>
          <a:xfrm>
            <a:off x="914399" y="2317592"/>
            <a:ext cx="1048532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AI amplifies your process.</a:t>
            </a:r>
          </a:p>
          <a:p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sloppy workflow → sloppy results faster.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rigorous workflow → rigorous results faster.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291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/>
          <a:p>
            <a:r>
              <a:rPr lang="en-US" sz="3600" dirty="0"/>
              <a:t>The Meta-Principle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4D4450-21BE-3B35-DB81-968E785F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418369"/>
              </p:ext>
            </p:extLst>
          </p:nvPr>
        </p:nvGraphicFramePr>
        <p:xfrm>
          <a:off x="1129775" y="3043344"/>
          <a:ext cx="5624322" cy="201168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2812161">
                  <a:extLst>
                    <a:ext uri="{9D8B030D-6E8A-4147-A177-3AD203B41FA5}">
                      <a16:colId xmlns:a16="http://schemas.microsoft.com/office/drawing/2014/main" val="390391072"/>
                    </a:ext>
                  </a:extLst>
                </a:gridCol>
                <a:gridCol w="2812161">
                  <a:extLst>
                    <a:ext uri="{9D8B030D-6E8A-4147-A177-3AD203B41FA5}">
                      <a16:colId xmlns:a16="http://schemas.microsoft.com/office/drawing/2014/main" val="43166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AI Output 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00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>
                          <a:effectLst/>
                        </a:rPr>
                        <a:t>Chaos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>
                          <a:effectLst/>
                        </a:rPr>
                        <a:t>Faster chaos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083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>
                          <a:effectLst/>
                        </a:rPr>
                        <a:t>Clear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dirty="0">
                          <a:effectLst/>
                        </a:rPr>
                        <a:t>Faster structured productivity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41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>
                          <a:effectLst/>
                        </a:rPr>
                        <a:t>Good judgment and verification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buNone/>
                      </a:pPr>
                      <a:r>
                        <a:rPr lang="en-US" dirty="0">
                          <a:effectLst/>
                        </a:rPr>
                        <a:t>Higher-quality results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004092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26CC5D-E486-63AA-D60C-0D5C3CEDD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75" y="1544324"/>
            <a:ext cx="10440989" cy="605225"/>
          </a:xfrm>
        </p:spPr>
        <p:txBody>
          <a:bodyPr>
            <a:normAutofit/>
          </a:bodyPr>
          <a:lstStyle/>
          <a:p>
            <a:r>
              <a:rPr lang="en-US" sz="2800" b="1" dirty="0"/>
              <a:t>AI accelerates whatever exists.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C05816-2771-F105-2882-F55FC6C09E3B}"/>
              </a:ext>
            </a:extLst>
          </p:cNvPr>
          <p:cNvSpPr txBox="1">
            <a:spLocks/>
          </p:cNvSpPr>
          <p:nvPr/>
        </p:nvSpPr>
        <p:spPr>
          <a:xfrm>
            <a:off x="824975" y="2577000"/>
            <a:ext cx="2980367" cy="466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sz="2000" b="0" cap="none" dirty="0">
                <a:latin typeface="+mn-lt"/>
              </a:rPr>
              <a:t>If you bring: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BB911B-02FA-1505-A579-ED9286E0388A}"/>
              </a:ext>
            </a:extLst>
          </p:cNvPr>
          <p:cNvSpPr txBox="1">
            <a:spLocks/>
          </p:cNvSpPr>
          <p:nvPr/>
        </p:nvSpPr>
        <p:spPr>
          <a:xfrm>
            <a:off x="970844" y="5604935"/>
            <a:ext cx="10599919" cy="1145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sz="2800" b="0" dirty="0">
                <a:latin typeface="+mn-lt"/>
              </a:rPr>
              <a:t>So, the focus should be on </a:t>
            </a:r>
            <a:r>
              <a:rPr lang="en-US" sz="2800" dirty="0">
                <a:latin typeface="+mn-lt"/>
              </a:rPr>
              <a:t>process quality</a:t>
            </a:r>
            <a:r>
              <a:rPr lang="en-US" sz="2800" b="0" dirty="0">
                <a:latin typeface="+mn-lt"/>
              </a:rPr>
              <a:t>, not AI intelligence.</a:t>
            </a:r>
          </a:p>
        </p:txBody>
      </p:sp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127657"/>
          </a:xfrm>
        </p:spPr>
        <p:txBody>
          <a:bodyPr>
            <a:normAutofit/>
          </a:bodyPr>
          <a:lstStyle/>
          <a:p>
            <a:r>
              <a:rPr lang="en-US" sz="3200" dirty="0"/>
              <a:t>AI does not eliminate the need for discipline - it rewards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DBE3A-266B-6E9A-6AB0-D4D20FB95D12}"/>
              </a:ext>
            </a:extLst>
          </p:cNvPr>
          <p:cNvSpPr txBox="1"/>
          <p:nvPr/>
        </p:nvSpPr>
        <p:spPr>
          <a:xfrm>
            <a:off x="6719055" y="5689600"/>
            <a:ext cx="50767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more structured your process, the more value AI provides."</a:t>
            </a:r>
          </a:p>
        </p:txBody>
      </p:sp>
      <p:pic>
        <p:nvPicPr>
          <p:cNvPr id="10" name="Picture Placeholder 9" descr="A person cutting a tree&#10;&#10;AI-generated content may be incorrect.">
            <a:extLst>
              <a:ext uri="{FF2B5EF4-FFF2-40B4-BE49-F238E27FC236}">
                <a16:creationId xmlns:a16="http://schemas.microsoft.com/office/drawing/2014/main" id="{798582DF-6EF3-9F4D-20F2-61ADC22C39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F2EB5A-1AD7-F809-E650-840B8920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/>
          <a:lstStyle/>
          <a:p>
            <a:r>
              <a:rPr lang="en-US" dirty="0"/>
              <a:t>Presented by Eric Zimmerman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BED30-7C8B-D18D-7004-2A3890D93046}"/>
              </a:ext>
            </a:extLst>
          </p:cNvPr>
          <p:cNvSpPr txBox="1"/>
          <p:nvPr/>
        </p:nvSpPr>
        <p:spPr>
          <a:xfrm>
            <a:off x="4233333" y="6249773"/>
            <a:ext cx="785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https://echozulu.hashnode.dev/ai-development-gallery</a:t>
            </a:r>
          </a:p>
        </p:txBody>
      </p:sp>
      <p:pic>
        <p:nvPicPr>
          <p:cNvPr id="12" name="Picture Placeholder 11" descr="A black and white drawing of people climbing stairs&#10;&#10;AI-generated content may be incorrect.">
            <a:extLst>
              <a:ext uri="{FF2B5EF4-FFF2-40B4-BE49-F238E27FC236}">
                <a16:creationId xmlns:a16="http://schemas.microsoft.com/office/drawing/2014/main" id="{1C9BDBB3-8C21-5E60-3D89-DD412CAC9D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8" b="26758"/>
          <a:stretch>
            <a:fillRect/>
          </a:stretch>
        </p:blipFill>
        <p:spPr>
          <a:xfrm>
            <a:off x="0" y="-22860"/>
            <a:ext cx="1219200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82F3E-2B5B-9638-6EC6-B7714347E0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21488" y="762634"/>
            <a:ext cx="6766560" cy="509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latin typeface="+mj-lt"/>
              </a:rPr>
              <a:t>Prompt Engineering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 deliberate design and refinement of AI prompts to produce accurate, useful, and context-aligned outputs.</a:t>
            </a:r>
            <a:br>
              <a:rPr lang="en-US" sz="2000" dirty="0"/>
            </a:br>
            <a:br>
              <a:rPr lang="en-US" sz="2000" b="1" dirty="0">
                <a:latin typeface="+mj-lt"/>
              </a:rPr>
            </a:br>
            <a:r>
              <a:rPr lang="en-US" sz="2800" b="1" dirty="0">
                <a:latin typeface="+mj-lt"/>
              </a:rPr>
              <a:t>Vibe Coding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 iterative, creative development process where humans and AI co-create—balancing structure, intuition, and experimentation to shape software or content with a consistent “feel” or intent.</a:t>
            </a:r>
          </a:p>
        </p:txBody>
      </p:sp>
      <p:pic>
        <p:nvPicPr>
          <p:cNvPr id="7" name="Picture 6" descr="Boxes on white background">
            <a:extLst>
              <a:ext uri="{FF2B5EF4-FFF2-40B4-BE49-F238E27FC236}">
                <a16:creationId xmlns:a16="http://schemas.microsoft.com/office/drawing/2014/main" id="{9FBD69E7-2996-4EB6-BB6F-4908BE5B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9" r="4592"/>
          <a:stretch>
            <a:fillRect/>
          </a:stretch>
        </p:blipFill>
        <p:spPr>
          <a:xfrm>
            <a:off x="0" y="0"/>
            <a:ext cx="441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4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0BCBD6-1D9E-FD9E-91B1-BF215074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75" y="249174"/>
            <a:ext cx="10652760" cy="1133856"/>
          </a:xfrm>
        </p:spPr>
        <p:txBody>
          <a:bodyPr/>
          <a:lstStyle/>
          <a:p>
            <a:r>
              <a:rPr lang="en-US" dirty="0"/>
              <a:t>Vibe Coding Exploration</a:t>
            </a:r>
          </a:p>
        </p:txBody>
      </p:sp>
      <p:pic>
        <p:nvPicPr>
          <p:cNvPr id="6" name="Picture 5" descr="6c6e26c8-ac10-469c-a45d-60e37b858969.png">
            <a:extLst>
              <a:ext uri="{FF2B5EF4-FFF2-40B4-BE49-F238E27FC236}">
                <a16:creationId xmlns:a16="http://schemas.microsoft.com/office/drawing/2014/main" id="{958E823A-69A6-41F9-3F28-AA67B2C0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68"/>
          <a:stretch>
            <a:fillRect/>
          </a:stretch>
        </p:blipFill>
        <p:spPr>
          <a:xfrm>
            <a:off x="519865" y="2440021"/>
            <a:ext cx="11349776" cy="3851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32339C-E139-281D-A0FE-0EEB875EBC07}"/>
              </a:ext>
            </a:extLst>
          </p:cNvPr>
          <p:cNvSpPr txBox="1"/>
          <p:nvPr/>
        </p:nvSpPr>
        <p:spPr>
          <a:xfrm>
            <a:off x="1186814" y="925547"/>
            <a:ext cx="104853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Collection of </a:t>
            </a:r>
            <a:r>
              <a:rPr lang="en-US" sz="2000" dirty="0"/>
              <a:t>(mostly open-source) </a:t>
            </a:r>
            <a:r>
              <a:rPr lang="en-US" sz="2800" dirty="0"/>
              <a:t>projects </a:t>
            </a:r>
            <a:r>
              <a:rPr lang="en-US" sz="2000" dirty="0"/>
              <a:t>(on personal time) </a:t>
            </a:r>
            <a:r>
              <a:rPr lang="en-US" sz="2800" dirty="0"/>
              <a:t>investigating planning, process and artifacts while using AI CLI tools </a:t>
            </a:r>
            <a:r>
              <a:rPr lang="en-US" sz="2000" dirty="0"/>
              <a:t>(Claude, Copilot, Gemini, Codex)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182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7855" y="354330"/>
            <a:ext cx="3697389" cy="387477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Overview</a:t>
            </a:r>
          </a:p>
          <a:p>
            <a:r>
              <a:rPr lang="en-US" dirty="0"/>
              <a:t>Electron desktop app for project estimates with custom .est file format 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Technology Stack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Electron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React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TypeScript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Vite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Ant Design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Recharts</a:t>
            </a:r>
          </a:p>
          <a:p>
            <a:endParaRPr lang="en-US" dirty="0"/>
          </a:p>
        </p:txBody>
      </p:sp>
      <p:pic>
        <p:nvPicPr>
          <p:cNvPr id="8" name="Picture Placeholder 7" descr="36873e50-fc03-42d1-999a-fd4e096f95a0.png">
            <a:extLst>
              <a:ext uri="{FF2B5EF4-FFF2-40B4-BE49-F238E27FC236}">
                <a16:creationId xmlns:a16="http://schemas.microsoft.com/office/drawing/2014/main" id="{31125FD4-220A-E19C-922D-0432250937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63" r="318"/>
          <a:stretch>
            <a:fillRect/>
          </a:stretch>
        </p:blipFill>
        <p:spPr>
          <a:xfrm>
            <a:off x="415951" y="1370764"/>
            <a:ext cx="7035262" cy="4116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Picture 4" descr="fcda738a-8405-4939-acc9-c895ca56995e.png">
            <a:extLst>
              <a:ext uri="{FF2B5EF4-FFF2-40B4-BE49-F238E27FC236}">
                <a16:creationId xmlns:a16="http://schemas.microsoft.com/office/drawing/2014/main" id="{D81789F8-8D71-95A4-C253-3A017B68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51" b="49663"/>
          <a:stretch>
            <a:fillRect/>
          </a:stretch>
        </p:blipFill>
        <p:spPr>
          <a:xfrm>
            <a:off x="956812" y="4645756"/>
            <a:ext cx="10989540" cy="20771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ED5EE849-867C-ABB7-AD65-3FF1AC17127E}"/>
              </a:ext>
            </a:extLst>
          </p:cNvPr>
          <p:cNvSpPr txBox="1">
            <a:spLocks/>
          </p:cNvSpPr>
          <p:nvPr/>
        </p:nvSpPr>
        <p:spPr>
          <a:xfrm>
            <a:off x="452945" y="109124"/>
            <a:ext cx="10652760" cy="71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Project Estimation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ABC9EF-1E12-4157-F84B-7A122CD4908A}"/>
              </a:ext>
            </a:extLst>
          </p:cNvPr>
          <p:cNvSpPr txBox="1"/>
          <p:nvPr/>
        </p:nvSpPr>
        <p:spPr>
          <a:xfrm>
            <a:off x="458571" y="8736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October 5-8, 2025</a:t>
            </a:r>
          </a:p>
        </p:txBody>
      </p:sp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B2A18-A5FF-3FAF-7CFA-4B6FC2CB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2D79E6-D592-5418-31C6-3E34BCFEAF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7855" y="354330"/>
            <a:ext cx="3697389" cy="387477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+mj-lt"/>
              </a:rPr>
              <a:t>Overview</a:t>
            </a:r>
          </a:p>
          <a:p>
            <a:r>
              <a:rPr lang="en-US" dirty="0"/>
              <a:t>User-friendly Gherkin editor with syntax highlighting &amp; auto-formatting</a:t>
            </a:r>
          </a:p>
          <a:p>
            <a:r>
              <a:rPr lang="en-US" b="1" dirty="0">
                <a:latin typeface="+mj-lt"/>
              </a:rPr>
              <a:t>Features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CodeMirror</a:t>
            </a:r>
            <a:r>
              <a:rPr lang="en-US" dirty="0"/>
              <a:t> 6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table editor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Markdown export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CLI tool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Technology Stack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Electron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React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TypeScript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Ant Design</a:t>
            </a:r>
          </a:p>
          <a:p>
            <a:endParaRPr lang="en-U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F6CD176B-4308-EDD7-90CE-ADB1C78D8922}"/>
              </a:ext>
            </a:extLst>
          </p:cNvPr>
          <p:cNvSpPr txBox="1">
            <a:spLocks/>
          </p:cNvSpPr>
          <p:nvPr/>
        </p:nvSpPr>
        <p:spPr>
          <a:xfrm>
            <a:off x="452945" y="109124"/>
            <a:ext cx="10652760" cy="71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Behavior Pad – Editor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524C7-7995-9D92-5288-4FC1D1C8A5AA}"/>
              </a:ext>
            </a:extLst>
          </p:cNvPr>
          <p:cNvSpPr txBox="1"/>
          <p:nvPr/>
        </p:nvSpPr>
        <p:spPr>
          <a:xfrm>
            <a:off x="458571" y="8736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October 8-12</a:t>
            </a:r>
          </a:p>
        </p:txBody>
      </p:sp>
      <p:pic>
        <p:nvPicPr>
          <p:cNvPr id="10" name="Picture Placeholder 9" descr="944a391e-f5d5-40ad-b076-716ef5b7a0c6.png">
            <a:extLst>
              <a:ext uri="{FF2B5EF4-FFF2-40B4-BE49-F238E27FC236}">
                <a16:creationId xmlns:a16="http://schemas.microsoft.com/office/drawing/2014/main" id="{FDFC37B0-29AC-C7CE-B434-D38876A828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-595" r="-1167"/>
          <a:stretch>
            <a:fillRect/>
          </a:stretch>
        </p:blipFill>
        <p:spPr>
          <a:xfrm>
            <a:off x="383784" y="1443672"/>
            <a:ext cx="7833141" cy="4643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8aff47d-1a60-4ef4-86df-53a1a85eb2e2.png">
            <a:extLst>
              <a:ext uri="{FF2B5EF4-FFF2-40B4-BE49-F238E27FC236}">
                <a16:creationId xmlns:a16="http://schemas.microsoft.com/office/drawing/2014/main" id="{B3B7692B-3F98-5878-907A-D1DE97C4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31" t="14638" b="41752"/>
          <a:stretch>
            <a:fillRect/>
          </a:stretch>
        </p:blipFill>
        <p:spPr>
          <a:xfrm>
            <a:off x="835597" y="4543521"/>
            <a:ext cx="7833141" cy="21606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62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6D266-9B8B-B94B-4661-6EA17D3AA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355044-B302-888D-67BC-F4AA722603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7855" y="354330"/>
            <a:ext cx="3697389" cy="387477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Overview</a:t>
            </a:r>
          </a:p>
          <a:p>
            <a:r>
              <a:rPr lang="en-US" dirty="0"/>
              <a:t>React component library recreating authentic Star Trek LCARS interfaces.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Technology Stack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React 19.1.1 with TypeScript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Vite 7.1.7 build system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CSS for scoped styling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B4849F1-16A8-BFFB-CCE1-46AA99291982}"/>
              </a:ext>
            </a:extLst>
          </p:cNvPr>
          <p:cNvSpPr txBox="1">
            <a:spLocks/>
          </p:cNvSpPr>
          <p:nvPr/>
        </p:nvSpPr>
        <p:spPr>
          <a:xfrm>
            <a:off x="452945" y="109124"/>
            <a:ext cx="10652760" cy="71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LCARS - React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12489-0C5B-7B7F-9CD2-A00B71CF610A}"/>
              </a:ext>
            </a:extLst>
          </p:cNvPr>
          <p:cNvSpPr txBox="1"/>
          <p:nvPr/>
        </p:nvSpPr>
        <p:spPr>
          <a:xfrm>
            <a:off x="458571" y="8736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October 15-19</a:t>
            </a:r>
          </a:p>
        </p:txBody>
      </p:sp>
      <p:pic>
        <p:nvPicPr>
          <p:cNvPr id="15" name="Picture Placeholder 14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CBF4ED2D-31ED-2E11-A19F-DF8405DBB6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07"/>
          <a:stretch>
            <a:fillRect/>
          </a:stretch>
        </p:blipFill>
        <p:spPr>
          <a:xfrm>
            <a:off x="452945" y="1499339"/>
            <a:ext cx="7747476" cy="3456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1A5A8E-5606-476E-94BD-5F663678634E}"/>
              </a:ext>
            </a:extLst>
          </p:cNvPr>
          <p:cNvSpPr txBox="1"/>
          <p:nvPr/>
        </p:nvSpPr>
        <p:spPr>
          <a:xfrm>
            <a:off x="769620" y="5548547"/>
            <a:ext cx="10652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11111"/>
                </a:solidFill>
                <a:effectLst/>
              </a:rPr>
              <a:t>Regardless of pictures, prompts, context and plans, I couldn’t get AI to design something from scratch that resembled LCARS. It wasn’t until I provided another open-source code as reference.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601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911CD-2808-3D22-E48E-AC62AF5F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E99CD6-6F40-87B2-3915-57C5879D08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56715" y="354330"/>
            <a:ext cx="4588530" cy="488371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+mj-lt"/>
              </a:rPr>
              <a:t>Overview</a:t>
            </a:r>
          </a:p>
          <a:p>
            <a:r>
              <a:rPr lang="en-US" dirty="0" err="1"/>
              <a:t>SimBlocks</a:t>
            </a:r>
            <a:r>
              <a:rPr lang="en-US" dirty="0"/>
              <a:t> is a real-time block diagram simulator with a professional visual editor, designed for control systems engineering, signal processing, and educational applications.</a:t>
            </a:r>
          </a:p>
          <a:p>
            <a:r>
              <a:rPr lang="en-US" b="1" dirty="0">
                <a:latin typeface="+mj-lt"/>
              </a:rPr>
              <a:t>Features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Visual block drag &amp; </a:t>
            </a:r>
            <a:r>
              <a:rPr lang="en-US" dirty="0" err="1"/>
              <a:t>draop</a:t>
            </a:r>
            <a:r>
              <a:rPr lang="en-US" dirty="0"/>
              <a:t> diagram editor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13 simulation blocks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Multi-trace oscilloscope with live data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Parameter editor with live updates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Project save/load with JSON format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CSV data export for analysis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Undo/Redo with 50-level history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Technology Stack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Backend: Rust, Tauri, </a:t>
            </a:r>
            <a:r>
              <a:rPr lang="en-US" dirty="0" err="1"/>
              <a:t>petgraph</a:t>
            </a:r>
            <a:endParaRPr lang="en-US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Frontend: React, TypeScript, Vite, React Flow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Testing: Playwright (E2E), Rust unit tests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Build System: Cargo (Rust), </a:t>
            </a:r>
            <a:r>
              <a:rPr lang="en-US" dirty="0" err="1"/>
              <a:t>npm</a:t>
            </a:r>
            <a:r>
              <a:rPr lang="en-US" dirty="0"/>
              <a:t> (TypeScript)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Deployment: Native Windows/macOS/Linux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94DB14-C1DD-4F04-93CB-16D14DDB0B8C}"/>
              </a:ext>
            </a:extLst>
          </p:cNvPr>
          <p:cNvSpPr txBox="1">
            <a:spLocks/>
          </p:cNvSpPr>
          <p:nvPr/>
        </p:nvSpPr>
        <p:spPr>
          <a:xfrm>
            <a:off x="452945" y="109124"/>
            <a:ext cx="10652760" cy="71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 err="1"/>
              <a:t>SimBlocks</a:t>
            </a:r>
            <a:r>
              <a:rPr lang="en-US" dirty="0"/>
              <a:t> - </a:t>
            </a:r>
            <a:r>
              <a:rPr lang="en-US" dirty="0" err="1"/>
              <a:t>ReactFlow</a:t>
            </a:r>
            <a:r>
              <a:rPr lang="en-US" dirty="0"/>
              <a:t>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E7979-052A-2086-CB7F-2B33DBA24342}"/>
              </a:ext>
            </a:extLst>
          </p:cNvPr>
          <p:cNvSpPr txBox="1"/>
          <p:nvPr/>
        </p:nvSpPr>
        <p:spPr>
          <a:xfrm>
            <a:off x="458571" y="8736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October 24-26</a:t>
            </a:r>
          </a:p>
        </p:txBody>
      </p:sp>
      <p:pic>
        <p:nvPicPr>
          <p:cNvPr id="6" name="Picture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D85D9D2-3DA4-1C36-A614-279E7A9502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b="-29"/>
          <a:stretch>
            <a:fillRect/>
          </a:stretch>
        </p:blipFill>
        <p:spPr>
          <a:xfrm>
            <a:off x="452945" y="1290304"/>
            <a:ext cx="6720741" cy="4775767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999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3FA20-438D-0327-9821-3AF08D49B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CF9471-905A-64A5-6E13-8415D87F5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9229" y="354330"/>
            <a:ext cx="4066015" cy="387477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+mj-lt"/>
              </a:rPr>
              <a:t>Overview</a:t>
            </a:r>
          </a:p>
          <a:p>
            <a:r>
              <a:rPr lang="en-US" dirty="0"/>
              <a:t>The </a:t>
            </a:r>
            <a:r>
              <a:rPr lang="en-US" dirty="0" err="1"/>
              <a:t>FastAPI</a:t>
            </a:r>
            <a:r>
              <a:rPr lang="en-US" dirty="0"/>
              <a:t> Intranet Application is a full-stack intranet web application template designed with enterprise features.</a:t>
            </a:r>
          </a:p>
          <a:p>
            <a:r>
              <a:rPr lang="en-US" b="1" dirty="0">
                <a:latin typeface="+mj-lt"/>
              </a:rPr>
              <a:t>Features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Robust Authentication (JWT, LDAP)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User Management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Personal Access Tokens (PATs)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Role-Based Access Control (RBAC)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Modern, responsive UI/UX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Technology Stack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Backend: </a:t>
            </a:r>
            <a:r>
              <a:rPr lang="en-US" dirty="0" err="1"/>
              <a:t>FastAPI</a:t>
            </a:r>
            <a:r>
              <a:rPr lang="en-US" dirty="0"/>
              <a:t> (Python), </a:t>
            </a:r>
            <a:r>
              <a:rPr lang="en-US" dirty="0" err="1"/>
              <a:t>SQLModel</a:t>
            </a:r>
            <a:endParaRPr lang="en-US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Frontend: React, TypeScript, Vite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Deployment: Docker containers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37095E8-8A1C-10EA-F510-F4292A600205}"/>
              </a:ext>
            </a:extLst>
          </p:cNvPr>
          <p:cNvSpPr txBox="1">
            <a:spLocks/>
          </p:cNvSpPr>
          <p:nvPr/>
        </p:nvSpPr>
        <p:spPr>
          <a:xfrm>
            <a:off x="452945" y="109124"/>
            <a:ext cx="10652760" cy="717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en-US" dirty="0" err="1"/>
              <a:t>FastAPI</a:t>
            </a:r>
            <a:r>
              <a:rPr lang="en-US" dirty="0"/>
              <a:t> Intranet App Template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A32D1-6A6D-6019-9739-4C7FB7BAD1C8}"/>
              </a:ext>
            </a:extLst>
          </p:cNvPr>
          <p:cNvSpPr txBox="1"/>
          <p:nvPr/>
        </p:nvSpPr>
        <p:spPr>
          <a:xfrm>
            <a:off x="458571" y="8736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October 30 - November 1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6C8523-E0DF-220A-854A-3F3989F94B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" r="4752"/>
          <a:stretch>
            <a:fillRect/>
          </a:stretch>
        </p:blipFill>
        <p:spPr>
          <a:xfrm>
            <a:off x="374992" y="1466532"/>
            <a:ext cx="6938307" cy="4842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1A6784-12A1-A1CE-0627-87101E708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10" y="3767658"/>
            <a:ext cx="6462567" cy="289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628226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 minimalist finance presentation_win32_DN_v2" id="{992472E5-D41A-4065-A484-868BE56B4712}" vid="{4BE192B5-7531-40E5-BCC9-1BA14634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896</Words>
  <Application>Microsoft Office PowerPoint</Application>
  <PresentationFormat>Widescreen</PresentationFormat>
  <Paragraphs>164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Poppins</vt:lpstr>
      <vt:lpstr>Poppins Light</vt:lpstr>
      <vt:lpstr>Epic Nature</vt:lpstr>
      <vt:lpstr>AI &amp; Discipline: Scaling Vibe Coding</vt:lpstr>
      <vt:lpstr>AI does not eliminate the need for discipline - it rewards it.</vt:lpstr>
      <vt:lpstr>PowerPoint Presentation</vt:lpstr>
      <vt:lpstr>Vibe Coding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 Principles for AI-Assisted Discipline</vt:lpstr>
      <vt:lpstr>Human sets strategy → AI executes → Human verifies.</vt:lpstr>
      <vt:lpstr>This converts AI from being a reactive tool into a process amplifier.</vt:lpstr>
      <vt:lpstr>Verification is the control system that prevents compounding errors.</vt:lpstr>
      <vt:lpstr>Then ask AI to extend the pattern. (Pattern first → Consistency later)</vt:lpstr>
      <vt:lpstr>This builds living documentation that evolves with work rather than trailing it.</vt:lpstr>
      <vt:lpstr>PowerPoint Presentation</vt:lpstr>
      <vt:lpstr>PowerPoint Presentation</vt:lpstr>
      <vt:lpstr>The difference is not the AI model — it’s the method you apply to it.</vt:lpstr>
      <vt:lpstr>The Meta-Principle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Eric Zimmerman</cp:lastModifiedBy>
  <cp:revision>5</cp:revision>
  <dcterms:created xsi:type="dcterms:W3CDTF">2025-11-09T20:58:12Z</dcterms:created>
  <dcterms:modified xsi:type="dcterms:W3CDTF">2025-11-10T01:23:49Z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